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552"/>
    <a:srgbClr val="6CADDF"/>
    <a:srgbClr val="90C134"/>
    <a:srgbClr val="8E0F56"/>
    <a:srgbClr val="C4D8E2"/>
    <a:srgbClr val="1D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DC880-E176-456D-A3A9-83A9576A4E63}" v="8" dt="2019-07-21T00:23:27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0E48-FDDE-41D0-B1C5-A5FA4AB90FC1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BA0B-9739-40AE-A76E-647F052BE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B54C04-4F9E-485A-A540-FD74AAB300EB}"/>
              </a:ext>
            </a:extLst>
          </p:cNvPr>
          <p:cNvSpPr/>
          <p:nvPr userDrawn="1"/>
        </p:nvSpPr>
        <p:spPr>
          <a:xfrm>
            <a:off x="0" y="5336005"/>
            <a:ext cx="12192000" cy="110690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C2BC7-57F3-45CC-A4B3-793A01AD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4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7E0A1-B6C0-4F55-8E1E-19E841F46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9806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FE7C5-09E3-4983-800A-F2F67AFF6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5" y="5490469"/>
            <a:ext cx="3691689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43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BF1C4-26C3-4759-8934-72A07CDE421D}"/>
              </a:ext>
            </a:extLst>
          </p:cNvPr>
          <p:cNvSpPr/>
          <p:nvPr userDrawn="1"/>
        </p:nvSpPr>
        <p:spPr>
          <a:xfrm>
            <a:off x="0" y="6370721"/>
            <a:ext cx="12191999" cy="48727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EFAF-E648-4163-AF1E-2EE2CEB9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7"/>
          <a:stretch/>
        </p:blipFill>
        <p:spPr>
          <a:xfrm>
            <a:off x="11123195" y="6459333"/>
            <a:ext cx="939110" cy="2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BDAED1-9BE5-4E1E-9582-7E945C490731}"/>
              </a:ext>
            </a:extLst>
          </p:cNvPr>
          <p:cNvSpPr/>
          <p:nvPr userDrawn="1"/>
        </p:nvSpPr>
        <p:spPr>
          <a:xfrm>
            <a:off x="0" y="6370721"/>
            <a:ext cx="12191999" cy="48727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C49D8-0F16-43D7-915B-CE415786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7"/>
          <a:stretch/>
        </p:blipFill>
        <p:spPr>
          <a:xfrm>
            <a:off x="11123195" y="6459333"/>
            <a:ext cx="939110" cy="293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CC6A88-275F-4C33-9FA4-58BD27B21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32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362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CC6A88-275F-4C33-9FA4-58BD27B21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17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438CA-78B5-40AE-8F72-085799B2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452F98-EA3B-49E1-8857-40F756F20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2"/>
          <a:stretch/>
        </p:blipFill>
        <p:spPr>
          <a:xfrm>
            <a:off x="11099131" y="6456812"/>
            <a:ext cx="963174" cy="3046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87B844-E9EF-46BD-A5EA-2081A3A6EE71}"/>
              </a:ext>
            </a:extLst>
          </p:cNvPr>
          <p:cNvSpPr/>
          <p:nvPr userDrawn="1"/>
        </p:nvSpPr>
        <p:spPr>
          <a:xfrm>
            <a:off x="0" y="6336475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29CC4E-B5A2-43EA-9ED6-DDE6AA4B5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2"/>
          <a:stretch/>
        </p:blipFill>
        <p:spPr>
          <a:xfrm>
            <a:off x="11099131" y="6456812"/>
            <a:ext cx="963174" cy="3046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0A25BE-BF33-4B5E-8DFD-DB7AD4D130BE}"/>
              </a:ext>
            </a:extLst>
          </p:cNvPr>
          <p:cNvSpPr/>
          <p:nvPr userDrawn="1"/>
        </p:nvSpPr>
        <p:spPr>
          <a:xfrm>
            <a:off x="0" y="6336475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1FB31C-6107-4386-831A-FF4B6423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631571-C05F-49BB-B92D-8204E87455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578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438CA-78B5-40AE-8F72-085799B2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1FB31C-6107-4386-831A-FF4B6423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9A2FCB-AACB-4263-8466-6D52751BE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276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26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1" r:id="rId6"/>
    <p:sldLayoutId id="2147483653" r:id="rId7"/>
    <p:sldLayoutId id="2147483654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89630" y="294542"/>
            <a:ext cx="944002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Differentiated Service Delivery for People at High Risk of HIV Disease Progression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69896" y="2015306"/>
            <a:ext cx="761310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93552"/>
                </a:solidFill>
              </a:rPr>
              <a:t>Jessica Justman, MD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93552"/>
                </a:solidFill>
              </a:rPr>
              <a:t>Senior Technical Director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93552"/>
                </a:solidFill>
              </a:rPr>
              <a:t>ICAP at Columbia</a:t>
            </a:r>
          </a:p>
          <a:p>
            <a:pPr marL="0" indent="0">
              <a:buNone/>
            </a:pPr>
            <a:endParaRPr lang="en-US" sz="2400" dirty="0">
              <a:solidFill>
                <a:srgbClr val="09355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July 21,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8" y="1"/>
            <a:ext cx="835224" cy="687026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3D3C67C-C5A5-4457-8716-FD9C437D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06" y="5580753"/>
            <a:ext cx="2289895" cy="98270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458596-A1C6-40D2-B06C-6B1CD5C22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80" y="6005403"/>
            <a:ext cx="5193515" cy="5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FD46-3A74-794A-8C97-7BEFD559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HIV Mortality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D836-DA5A-F04C-8232-B4C0DE925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269962"/>
            <a:ext cx="10681252" cy="4995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HIV treatment scale-up has been remarkable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The annual number of deaths amongst PLHIV globally has fallen from a peak of 1.7M in 2005 to 770K in 2018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Since 2010, AIDS-related mortality has declined by 33%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Despite these successes, the global community is not on track to meet UNAIDS 2020 mortality goals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80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3FFC-B6EE-3241-BFAF-1322A82C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224678"/>
            <a:ext cx="11012424" cy="735050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the 2020 milestone of &lt; 500K deaths per year will require accelerated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2A0B-6D6A-3D45-92CD-F0EBDE673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10F97-8A0F-4D4D-B2CD-232DF609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"/>
          <a:stretch/>
        </p:blipFill>
        <p:spPr>
          <a:xfrm>
            <a:off x="341376" y="1084197"/>
            <a:ext cx="11355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F998-0A99-5548-A052-C69D1272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people at highest risk of dying?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5DA6-9CEE-0349-A9FD-617C8AAE4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401986" cy="499583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Defining “advanced HIV disease” (WHO 2017):</a:t>
            </a:r>
          </a:p>
          <a:p>
            <a:r>
              <a:rPr lang="en-US" sz="2800" b="0" dirty="0"/>
              <a:t>For adults, adolescents, and children ≥ five years, advanced HIV disease is defined as a CD4 cell count &lt;200 cells/mm</a:t>
            </a:r>
            <a:r>
              <a:rPr lang="en-US" sz="2800" b="0" baseline="30000" dirty="0"/>
              <a:t>3</a:t>
            </a:r>
            <a:r>
              <a:rPr lang="en-US" sz="2800" b="0" dirty="0"/>
              <a:t> or a WHO clinical stage 3 or 4 event at presentation for care. </a:t>
            </a:r>
          </a:p>
          <a:p>
            <a:r>
              <a:rPr lang="en-US" sz="2800" b="0" dirty="0"/>
              <a:t>All children with HIV younger than five years old should be considered as having advanced disease at presentation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800" dirty="0"/>
              <a:t>Defining “people at high risk of HIV disease progression”</a:t>
            </a:r>
          </a:p>
          <a:p>
            <a:r>
              <a:rPr lang="en-US" sz="2800" b="0" dirty="0"/>
              <a:t>People with advanced HIV disease</a:t>
            </a:r>
          </a:p>
          <a:p>
            <a:r>
              <a:rPr lang="en-US" sz="2800" b="0" i="1" dirty="0"/>
              <a:t>And</a:t>
            </a:r>
            <a:r>
              <a:rPr lang="en-US" sz="2800" b="0" dirty="0"/>
              <a:t> people with risk factors for HIV disease progression: unsuppressed viral load, nonadherence, disengaged from care, etc.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8922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84AE-AFC5-944D-A246-61AEB992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gaps?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4719-A967-5942-A7AB-BFD62AAD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An evidence-based package of care for people with advanced HIV disease exists, but is not being delivered to enough people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Co-trimoxazole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TB screening, treatment and prevention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Cryptococcus screening and presumptive treatment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Rapid ART initiation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And more…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0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C3D0-888E-944C-AB64-AE14739D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5" y="341376"/>
            <a:ext cx="11585581" cy="735050"/>
          </a:xfrm>
        </p:spPr>
        <p:txBody>
          <a:bodyPr>
            <a:normAutofit/>
          </a:bodyPr>
          <a:lstStyle/>
          <a:p>
            <a:r>
              <a:rPr lang="en-US" dirty="0"/>
              <a:t>Making the Connection between DSD and Advanced HIV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E419-6DD9-C94D-8BD8-DE72FB79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Differentiated service delivery (DSD) is an implementation strategy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It aims to adjust the “who, when, and where” of HIV services to optimize quality and efficiency for different groups of people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Although DSD is often associated with less-intensive models for stable patients, DSD also includes more-intensive models for people with advanced HIV disease</a:t>
            </a:r>
          </a:p>
        </p:txBody>
      </p:sp>
    </p:spTree>
    <p:extLst>
      <p:ext uri="{BB962C8B-B14F-4D97-AF65-F5344CB8AC3E}">
        <p14:creationId xmlns:p14="http://schemas.microsoft.com/office/powerpoint/2010/main" val="133435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4A9D-2B2A-D24B-9CA7-E30C04C5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E2CA-7C35-2848-A35B-92DDF42F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6CADDF"/>
                </a:solidFill>
              </a:rPr>
              <a:t>Part 1 | </a:t>
            </a:r>
            <a:r>
              <a:rPr lang="en-US" sz="2400" dirty="0"/>
              <a:t>Making the DSD/AHD Connection</a:t>
            </a:r>
          </a:p>
          <a:p>
            <a:pPr lvl="1"/>
            <a:r>
              <a:rPr lang="en-US" sz="2000" b="1" dirty="0" err="1"/>
              <a:t>Vindi</a:t>
            </a:r>
            <a:r>
              <a:rPr lang="en-US" sz="2000" b="1" dirty="0"/>
              <a:t> Singh, WHO</a:t>
            </a:r>
          </a:p>
          <a:p>
            <a:pPr lvl="1"/>
            <a:r>
              <a:rPr lang="en-US" sz="2000" b="1" dirty="0"/>
              <a:t>Peter </a:t>
            </a:r>
            <a:r>
              <a:rPr lang="en-US" sz="2000" b="1" dirty="0" err="1"/>
              <a:t>Preko</a:t>
            </a:r>
            <a:r>
              <a:rPr lang="en-US" sz="2000" b="1" dirty="0"/>
              <a:t>, ICAP Eswatini</a:t>
            </a:r>
          </a:p>
          <a:p>
            <a:pPr lvl="1"/>
            <a:r>
              <a:rPr lang="en-US" sz="2000" b="1" dirty="0"/>
              <a:t>Catherine Godfrey, OGAC</a:t>
            </a:r>
          </a:p>
          <a:p>
            <a:pPr lvl="1"/>
            <a:r>
              <a:rPr lang="en-US" sz="2000" b="1" dirty="0"/>
              <a:t>Andreas Haas, ICAP New York</a:t>
            </a:r>
          </a:p>
          <a:p>
            <a:pPr marL="0" indent="0">
              <a:spcBef>
                <a:spcPts val="160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6CADDF"/>
                </a:solidFill>
              </a:rPr>
              <a:t>Q&amp;A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6CADDF"/>
                </a:solidFill>
              </a:rPr>
              <a:t>Part 2 | </a:t>
            </a:r>
            <a:r>
              <a:rPr lang="en-US" sz="2400" dirty="0"/>
              <a:t>Panel Discussion</a:t>
            </a:r>
          </a:p>
          <a:p>
            <a:pPr lvl="1"/>
            <a:r>
              <a:rPr lang="en-US" sz="2000" b="1" dirty="0"/>
              <a:t>Carolyn Amole, CHAI</a:t>
            </a:r>
          </a:p>
          <a:p>
            <a:pPr lvl="1"/>
            <a:r>
              <a:rPr lang="en-US" sz="2000" b="1" dirty="0"/>
              <a:t>Stella </a:t>
            </a:r>
            <a:r>
              <a:rPr lang="en-US" sz="2000" b="1" dirty="0" err="1"/>
              <a:t>Kentutsi</a:t>
            </a:r>
            <a:r>
              <a:rPr lang="en-US" sz="2000" b="1" dirty="0"/>
              <a:t>, NAFOPHANU Uganda</a:t>
            </a:r>
          </a:p>
          <a:p>
            <a:pPr lvl="1"/>
            <a:r>
              <a:rPr lang="en-US" sz="2000" b="1" dirty="0" err="1"/>
              <a:t>Shambel</a:t>
            </a:r>
            <a:r>
              <a:rPr lang="en-US" sz="2000" b="1" dirty="0"/>
              <a:t> </a:t>
            </a:r>
            <a:r>
              <a:rPr lang="en-US" sz="2000" b="1" dirty="0" err="1"/>
              <a:t>Aragaw</a:t>
            </a:r>
            <a:r>
              <a:rPr lang="en-US" sz="2000" b="1" dirty="0"/>
              <a:t>, ICAP South Sudan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2400" b="1" dirty="0">
                <a:solidFill>
                  <a:srgbClr val="6CADDF"/>
                </a:solidFill>
              </a:rPr>
              <a:t>Q&amp;A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803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07F5-621D-7F44-A669-26C2BDC3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A21D-0D76-E142-B832-05FBA512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The Bill &amp; Melinda Gates Foundation</a:t>
            </a:r>
          </a:p>
          <a:p>
            <a:r>
              <a:rPr lang="en-US" sz="3200" b="0" dirty="0"/>
              <a:t>Beckman Coulter Life Sciences</a:t>
            </a:r>
          </a:p>
          <a:p>
            <a:r>
              <a:rPr lang="en-US" sz="3200" b="0" dirty="0"/>
              <a:t>Ministries of Health and participants in the CQUIN network</a:t>
            </a:r>
          </a:p>
          <a:p>
            <a:pPr marL="0" indent="0">
              <a:buNone/>
            </a:pPr>
            <a:r>
              <a:rPr lang="en-US" sz="3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41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25E31B-2496-4D51-AF6C-B415F436F97E}" vid="{8B1CB3DA-999D-451E-9482-C697A0665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404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Differentiated Service Delivery for People at High Risk of HIV Disease Progression</vt:lpstr>
      <vt:lpstr>The Challenge of HIV Mortality </vt:lpstr>
      <vt:lpstr>Reaching the 2020 milestone of &lt; 500K deaths per year will require accelerated progress</vt:lpstr>
      <vt:lpstr>Who are the people at highest risk of dying? </vt:lpstr>
      <vt:lpstr>Where are the gaps? </vt:lpstr>
      <vt:lpstr>Making the Connection between DSD and Advanced HIV Disease</vt:lpstr>
      <vt:lpstr>Satellite Agenda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Rabkin, Miriam</dc:creator>
  <cp:lastModifiedBy>Laura Block</cp:lastModifiedBy>
  <cp:revision>15</cp:revision>
  <dcterms:created xsi:type="dcterms:W3CDTF">2019-05-17T18:34:32Z</dcterms:created>
  <dcterms:modified xsi:type="dcterms:W3CDTF">2019-07-22T17:10:35Z</dcterms:modified>
</cp:coreProperties>
</file>